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3B"/>
    <a:srgbClr val="005C2A"/>
    <a:srgbClr val="00B050"/>
    <a:srgbClr val="D5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71F1B-BA52-4969-A438-2FA63FF9632F}" type="datetimeFigureOut">
              <a:rPr lang="de-DE" smtClean="0"/>
              <a:pPr/>
              <a:t>28.05.2024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1E50E-C4BF-4B43-8FE0-2675F2063F6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79512" y="332656"/>
            <a:ext cx="8568952" cy="5976664"/>
            <a:chOff x="539552" y="260648"/>
            <a:chExt cx="8208912" cy="7245424"/>
          </a:xfrm>
        </p:grpSpPr>
        <p:sp>
          <p:nvSpPr>
            <p:cNvPr id="4" name="Abgerundetes Rechteck 3"/>
            <p:cNvSpPr/>
            <p:nvPr/>
          </p:nvSpPr>
          <p:spPr>
            <a:xfrm>
              <a:off x="1043608" y="6209928"/>
              <a:ext cx="7056784" cy="1296144"/>
            </a:xfrm>
            <a:prstGeom prst="roundRect">
              <a:avLst>
                <a:gd name="adj" fmla="val 5186"/>
              </a:avLst>
            </a:prstGeom>
            <a:scene3d>
              <a:camera prst="obliqueTopRight"/>
              <a:lightRig rig="balanced" dir="t"/>
            </a:scene3d>
            <a:sp3d extrusionH="1270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flatTx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Wir sind eine Gemeinschaft und fördern dies durch eine konstruktive Zusammenarbeit aller pädagogischen Mitarbeiterinnen und Mitarbeiter, durch eine vertrauensvolle Zusammenarbeit mit den Eltern, durch kooperative Lernformen und eine gute Klassengemeinschaft.</a:t>
              </a:r>
            </a:p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Grundlage unseres gemeinsamen Handelns ist unser Kinderschutzkonzept.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1043608" y="4797152"/>
              <a:ext cx="3456384" cy="1368152"/>
            </a:xfrm>
            <a:prstGeom prst="roundRect">
              <a:avLst>
                <a:gd name="adj" fmla="val 5186"/>
              </a:avLst>
            </a:prstGeom>
            <a:solidFill>
              <a:srgbClr val="7030A0"/>
            </a:solidFill>
            <a:ln>
              <a:noFill/>
            </a:ln>
            <a:scene3d>
              <a:camera prst="obliqueTopRight"/>
              <a:lightRig rig="balanced" dir="t"/>
            </a:scene3d>
            <a:sp3d extrusionH="1270000">
              <a:bevelT w="31750"/>
              <a:extrusionClr>
                <a:srgbClr val="7030A0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  <a:flatTx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Individuelles Lernen weckt Bereitschaft und Neugierde. Durch Ermunterung zu eigenen Lernwegen, Transparenz der Lernziele und Erwartungen sowie vielfältige Lernzugänge fördern wir Freude und Motivation am Lernen.</a:t>
              </a:r>
            </a:p>
          </p:txBody>
        </p:sp>
        <p:sp>
          <p:nvSpPr>
            <p:cNvPr id="9" name="Abgerundetes Rechteck 8"/>
            <p:cNvSpPr/>
            <p:nvPr/>
          </p:nvSpPr>
          <p:spPr>
            <a:xfrm>
              <a:off x="1048546" y="3781009"/>
              <a:ext cx="3451447" cy="971518"/>
            </a:xfrm>
            <a:prstGeom prst="roundRect">
              <a:avLst>
                <a:gd name="adj" fmla="val 5186"/>
              </a:avLst>
            </a:prstGeom>
            <a:solidFill>
              <a:srgbClr val="FFFF00"/>
            </a:solidFill>
            <a:ln>
              <a:noFill/>
            </a:ln>
            <a:effectLst/>
            <a:scene3d>
              <a:camera prst="obliqueTopRight"/>
              <a:lightRig rig="balanced" dir="t"/>
            </a:scene3d>
            <a:sp3d extrusionH="1270000">
              <a:bevelT w="31750"/>
              <a:extrusionClr>
                <a:srgbClr val="D5D000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  <a:flatTx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Sprache ist eine Kernkompetenz für ein gelungenes Miteinander, für erfolgreiches Lernen und für die Teilhabe an der Gesellschaft.</a:t>
              </a:r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1043608" y="2564904"/>
              <a:ext cx="3456384" cy="1152127"/>
            </a:xfrm>
            <a:prstGeom prst="roundRect">
              <a:avLst>
                <a:gd name="adj" fmla="val 5186"/>
              </a:avLst>
            </a:prstGeom>
            <a:solidFill>
              <a:schemeClr val="accent6"/>
            </a:solidFill>
            <a:ln>
              <a:noFill/>
            </a:ln>
            <a:scene3d>
              <a:camera prst="obliqueTopRight"/>
              <a:lightRig rig="balanced" dir="t"/>
            </a:scene3d>
            <a:sp3d extrusionH="1270000">
              <a:bevelT w="31750"/>
              <a:extrusionClr>
                <a:schemeClr val="accent6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  <a:flatTx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Die musisch-ästhetische Bildung ist ein uns alle verbindendes Element, das sich in einem breitgefächerten Angebot und zahlreichen Kooperationen ausdrückt.</a:t>
              </a:r>
            </a:p>
          </p:txBody>
        </p:sp>
        <p:sp>
          <p:nvSpPr>
            <p:cNvPr id="10" name="Abgerundetes Rechteck 9"/>
            <p:cNvSpPr/>
            <p:nvPr/>
          </p:nvSpPr>
          <p:spPr>
            <a:xfrm>
              <a:off x="4644008" y="4509120"/>
              <a:ext cx="3456384" cy="1656183"/>
            </a:xfrm>
            <a:prstGeom prst="roundRect">
              <a:avLst>
                <a:gd name="adj" fmla="val 5186"/>
              </a:avLst>
            </a:prstGeom>
            <a:solidFill>
              <a:srgbClr val="00B050"/>
            </a:solidFill>
            <a:ln>
              <a:noFill/>
            </a:ln>
            <a:scene3d>
              <a:camera prst="obliqueTopRight"/>
              <a:lightRig rig="balanced" dir="t"/>
            </a:scene3d>
            <a:sp3d extrusionH="1270000">
              <a:bevelT w="31750"/>
              <a:extrusionClr>
                <a:srgbClr val="00823B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  <a:flatTx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Wir fördern Selbstvertrauen, soziale und interkulturelle Kompetenzen. Verlässliche Strukturen, Regeln und Rituale im Schulalltag sowie Methoden und Techniken zum Lernen geben Orientierung und Sicherheit.</a:t>
              </a:r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4644008" y="2564905"/>
              <a:ext cx="3456384" cy="1872207"/>
            </a:xfrm>
            <a:prstGeom prst="roundRect">
              <a:avLst>
                <a:gd name="adj" fmla="val 5186"/>
              </a:avLst>
            </a:prstGeom>
            <a:solidFill>
              <a:schemeClr val="accent2"/>
            </a:solidFill>
            <a:ln>
              <a:noFill/>
            </a:ln>
            <a:scene3d>
              <a:camera prst="obliqueTopRight"/>
              <a:lightRig rig="balanced" dir="t"/>
            </a:scene3d>
            <a:sp3d extrusionH="1270000">
              <a:bevelT w="31750"/>
              <a:extrusionClr>
                <a:schemeClr val="accent2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  <a:flatTx/>
            </a:bodyPr>
            <a:lstStyle/>
            <a:p>
              <a:pPr algn="ctr"/>
              <a:r>
                <a:rPr lang="de-DE" sz="1400" dirty="0">
                  <a:solidFill>
                    <a:schemeClr val="tx1"/>
                  </a:solidFill>
                </a:rPr>
                <a:t>Wir pflegen in unserer Schule eine positive Lernatmosphäre. Wichtige Ziele sind Sicherheit, Fairness, Toleranz, Angstfreiheit, ein respektvoller Umgang miteinander, Empathie und Akzeptanz für die anderen und eine </a:t>
              </a:r>
              <a:r>
                <a:rPr lang="de-DE" sz="1400">
                  <a:solidFill>
                    <a:schemeClr val="tx1"/>
                  </a:solidFill>
                </a:rPr>
                <a:t>konstruktive Konfliktkultur</a:t>
              </a:r>
              <a:r>
                <a:rPr lang="de-DE" sz="140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6" name="Gleichschenkliges Dreieck 5"/>
            <p:cNvSpPr/>
            <p:nvPr/>
          </p:nvSpPr>
          <p:spPr>
            <a:xfrm>
              <a:off x="539552" y="260648"/>
              <a:ext cx="8208912" cy="2232248"/>
            </a:xfrm>
            <a:prstGeom prst="triangle">
              <a:avLst>
                <a:gd name="adj" fmla="val 49718"/>
              </a:avLst>
            </a:prstGeom>
            <a:solidFill>
              <a:schemeClr val="accent3"/>
            </a:solidFill>
            <a:ln>
              <a:noFill/>
            </a:ln>
            <a:scene3d>
              <a:camera prst="obliqueTopRight"/>
              <a:lightRig rig="balanced" dir="t"/>
            </a:scene3d>
            <a:sp3d extrusionH="1270000">
              <a:bevelT w="0" h="0"/>
              <a:bevelB w="0" h="0"/>
              <a:extrusionClr>
                <a:schemeClr val="accent3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normAutofit/>
            </a:bodyPr>
            <a:lstStyle/>
            <a:p>
              <a:pPr algn="ctr"/>
              <a:endParaRPr lang="de-DE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1151620" y="977431"/>
              <a:ext cx="6840760" cy="1523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dirty="0"/>
                <a:t>Musik, Sprache und ästhetische Bildung</a:t>
              </a:r>
            </a:p>
            <a:p>
              <a:pPr algn="ctr">
                <a:spcAft>
                  <a:spcPts val="600"/>
                </a:spcAft>
              </a:pPr>
              <a:r>
                <a:rPr lang="de-DE" sz="1400" dirty="0"/>
                <a:t> sind Schwerpunkte unserer Schulkultur.</a:t>
              </a:r>
            </a:p>
            <a:p>
              <a:pPr algn="ctr"/>
              <a:r>
                <a:rPr lang="de-DE" sz="1400" dirty="0"/>
                <a:t>Sie tragen dazu bei, dass unsere Schule ein Ort ist,</a:t>
              </a:r>
            </a:p>
            <a:p>
              <a:pPr algn="ctr"/>
              <a:r>
                <a:rPr lang="de-DE" sz="1400" dirty="0"/>
                <a:t>an dem sich alle wohlfühlen, individuelles Lernen möglich ist und</a:t>
              </a:r>
            </a:p>
            <a:p>
              <a:pPr algn="ctr"/>
              <a:r>
                <a:rPr lang="de-DE" sz="1400" dirty="0"/>
                <a:t>Selbstvertrauen und soziale Kompetenzen entwickelt werden können.</a:t>
              </a:r>
            </a:p>
            <a:p>
              <a:endParaRPr lang="de-DE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bd</dc:creator>
  <cp:lastModifiedBy>Blum, Selin</cp:lastModifiedBy>
  <cp:revision>16</cp:revision>
  <cp:lastPrinted>2020-09-11T12:14:32Z</cp:lastPrinted>
  <dcterms:created xsi:type="dcterms:W3CDTF">2016-02-20T10:14:51Z</dcterms:created>
  <dcterms:modified xsi:type="dcterms:W3CDTF">2024-05-28T13:59:25Z</dcterms:modified>
</cp:coreProperties>
</file>